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57" r:id="rId5"/>
    <p:sldId id="263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22B7B-60F7-4D16-8147-D075853F657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44831-A16B-49D2-991B-7C48E30C2C20}">
      <dgm:prSet/>
      <dgm:spPr/>
      <dgm:t>
        <a:bodyPr/>
        <a:lstStyle/>
        <a:p>
          <a:r>
            <a:rPr lang="es-CO" dirty="0" err="1"/>
            <a:t>Affordable</a:t>
          </a:r>
          <a:r>
            <a:rPr lang="es-CO" dirty="0"/>
            <a:t> </a:t>
          </a:r>
          <a:r>
            <a:rPr lang="es-CO" dirty="0" err="1"/>
            <a:t>housing</a:t>
          </a:r>
          <a:endParaRPr lang="en-US" dirty="0"/>
        </a:p>
      </dgm:t>
    </dgm:pt>
    <dgm:pt modelId="{42468487-C576-4CCA-84D3-1B0C30DF11D6}" type="parTrans" cxnId="{CE7E27AE-5496-45CA-ADEF-91F71058FB88}">
      <dgm:prSet/>
      <dgm:spPr/>
      <dgm:t>
        <a:bodyPr/>
        <a:lstStyle/>
        <a:p>
          <a:endParaRPr lang="en-US" sz="2400"/>
        </a:p>
      </dgm:t>
    </dgm:pt>
    <dgm:pt modelId="{1722BA37-8437-433E-A816-FDED54CBEEE0}" type="sibTrans" cxnId="{CE7E27AE-5496-45CA-ADEF-91F71058FB88}">
      <dgm:prSet/>
      <dgm:spPr/>
      <dgm:t>
        <a:bodyPr/>
        <a:lstStyle/>
        <a:p>
          <a:endParaRPr lang="en-US"/>
        </a:p>
      </dgm:t>
    </dgm:pt>
    <dgm:pt modelId="{6D97B0AD-B17C-4178-8934-45E35D6E79D5}">
      <dgm:prSet/>
      <dgm:spPr/>
      <dgm:t>
        <a:bodyPr/>
        <a:lstStyle/>
        <a:p>
          <a:r>
            <a:rPr lang="en-US"/>
            <a:t>Tax regimes</a:t>
          </a:r>
        </a:p>
      </dgm:t>
    </dgm:pt>
    <dgm:pt modelId="{9E708367-86FF-407B-AA1F-12172C496B33}" type="parTrans" cxnId="{5BF77143-70FD-45D2-A5D2-B36D3D2E6215}">
      <dgm:prSet/>
      <dgm:spPr/>
      <dgm:t>
        <a:bodyPr/>
        <a:lstStyle/>
        <a:p>
          <a:endParaRPr lang="en-US" sz="2400"/>
        </a:p>
      </dgm:t>
    </dgm:pt>
    <dgm:pt modelId="{AFA0CF15-A401-4E06-B216-BDDA8AA3DAFD}" type="sibTrans" cxnId="{5BF77143-70FD-45D2-A5D2-B36D3D2E6215}">
      <dgm:prSet/>
      <dgm:spPr/>
      <dgm:t>
        <a:bodyPr/>
        <a:lstStyle/>
        <a:p>
          <a:endParaRPr lang="en-US"/>
        </a:p>
      </dgm:t>
    </dgm:pt>
    <dgm:pt modelId="{9026240F-0E3E-4DA1-B7CC-5854D95EFA65}">
      <dgm:prSet/>
      <dgm:spPr/>
      <dgm:t>
        <a:bodyPr/>
        <a:lstStyle/>
        <a:p>
          <a:r>
            <a:rPr lang="en-US"/>
            <a:t>Demographic transition</a:t>
          </a:r>
        </a:p>
      </dgm:t>
    </dgm:pt>
    <dgm:pt modelId="{1AF0F4E9-6783-407A-825B-23D261125E05}" type="parTrans" cxnId="{6D939F8B-9BEF-40E7-B8CD-20DC4457C938}">
      <dgm:prSet/>
      <dgm:spPr/>
      <dgm:t>
        <a:bodyPr/>
        <a:lstStyle/>
        <a:p>
          <a:endParaRPr lang="en-US" sz="2400"/>
        </a:p>
      </dgm:t>
    </dgm:pt>
    <dgm:pt modelId="{AC997678-E4F6-4E92-BE05-A2371456A7A5}" type="sibTrans" cxnId="{6D939F8B-9BEF-40E7-B8CD-20DC4457C938}">
      <dgm:prSet/>
      <dgm:spPr/>
      <dgm:t>
        <a:bodyPr/>
        <a:lstStyle/>
        <a:p>
          <a:endParaRPr lang="en-US"/>
        </a:p>
      </dgm:t>
    </dgm:pt>
    <dgm:pt modelId="{64B168AE-E3AA-4704-A14F-5648B25C40FD}">
      <dgm:prSet/>
      <dgm:spPr/>
      <dgm:t>
        <a:bodyPr/>
        <a:lstStyle/>
        <a:p>
          <a:r>
            <a:rPr lang="en-US"/>
            <a:t>Acctions for sustainability</a:t>
          </a:r>
        </a:p>
      </dgm:t>
    </dgm:pt>
    <dgm:pt modelId="{54B94B71-E436-47F6-9852-B2424FD1419A}" type="parTrans" cxnId="{509259BD-E5DB-454E-A82C-8B1F9A3BBC5D}">
      <dgm:prSet/>
      <dgm:spPr/>
      <dgm:t>
        <a:bodyPr/>
        <a:lstStyle/>
        <a:p>
          <a:endParaRPr lang="en-US" sz="2400"/>
        </a:p>
      </dgm:t>
    </dgm:pt>
    <dgm:pt modelId="{2AB11BA3-E086-443A-B495-DF6B65EB9FD9}" type="sibTrans" cxnId="{509259BD-E5DB-454E-A82C-8B1F9A3BBC5D}">
      <dgm:prSet/>
      <dgm:spPr/>
      <dgm:t>
        <a:bodyPr/>
        <a:lstStyle/>
        <a:p>
          <a:endParaRPr lang="en-US"/>
        </a:p>
      </dgm:t>
    </dgm:pt>
    <dgm:pt modelId="{0480A8AD-97A9-4253-A489-BAFB4B9E334C}">
      <dgm:prSet/>
      <dgm:spPr/>
      <dgm:t>
        <a:bodyPr/>
        <a:lstStyle/>
        <a:p>
          <a:r>
            <a:rPr lang="en-US"/>
            <a:t>Urban planification</a:t>
          </a:r>
        </a:p>
      </dgm:t>
    </dgm:pt>
    <dgm:pt modelId="{3CED71CD-F808-4218-88B4-94B00CF4AA7D}" type="parTrans" cxnId="{F4F7C6F9-055C-41D2-AB99-E1DAA8512DBE}">
      <dgm:prSet/>
      <dgm:spPr/>
      <dgm:t>
        <a:bodyPr/>
        <a:lstStyle/>
        <a:p>
          <a:endParaRPr lang="en-US" sz="2400"/>
        </a:p>
      </dgm:t>
    </dgm:pt>
    <dgm:pt modelId="{3B0E36AF-41D2-4104-BA5A-04F038790ADC}" type="sibTrans" cxnId="{F4F7C6F9-055C-41D2-AB99-E1DAA8512DBE}">
      <dgm:prSet/>
      <dgm:spPr/>
      <dgm:t>
        <a:bodyPr/>
        <a:lstStyle/>
        <a:p>
          <a:endParaRPr lang="en-US"/>
        </a:p>
      </dgm:t>
    </dgm:pt>
    <dgm:pt modelId="{A882F935-3213-47DC-8EA3-561F53CADA60}" type="pres">
      <dgm:prSet presAssocID="{87222B7B-60F7-4D16-8147-D075853F6574}" presName="vert0" presStyleCnt="0">
        <dgm:presLayoutVars>
          <dgm:dir/>
          <dgm:animOne val="branch"/>
          <dgm:animLvl val="lvl"/>
        </dgm:presLayoutVars>
      </dgm:prSet>
      <dgm:spPr/>
    </dgm:pt>
    <dgm:pt modelId="{F4DBCEF6-EA0A-4C11-9558-C4C50B96771A}" type="pres">
      <dgm:prSet presAssocID="{9A344831-A16B-49D2-991B-7C48E30C2C20}" presName="thickLine" presStyleLbl="alignNode1" presStyleIdx="0" presStyleCnt="5"/>
      <dgm:spPr/>
    </dgm:pt>
    <dgm:pt modelId="{7B0195A4-DD9A-4F9A-81D0-22520B425D17}" type="pres">
      <dgm:prSet presAssocID="{9A344831-A16B-49D2-991B-7C48E30C2C20}" presName="horz1" presStyleCnt="0"/>
      <dgm:spPr/>
    </dgm:pt>
    <dgm:pt modelId="{2ECA2C8A-43E5-4F56-A97C-49C95CE38779}" type="pres">
      <dgm:prSet presAssocID="{9A344831-A16B-49D2-991B-7C48E30C2C20}" presName="tx1" presStyleLbl="revTx" presStyleIdx="0" presStyleCnt="5"/>
      <dgm:spPr/>
    </dgm:pt>
    <dgm:pt modelId="{C0F94DDC-F48E-4AEC-B913-D297A75460A9}" type="pres">
      <dgm:prSet presAssocID="{9A344831-A16B-49D2-991B-7C48E30C2C20}" presName="vert1" presStyleCnt="0"/>
      <dgm:spPr/>
    </dgm:pt>
    <dgm:pt modelId="{8C0A979B-E97E-4B8D-96B7-E9E029B43BF4}" type="pres">
      <dgm:prSet presAssocID="{6D97B0AD-B17C-4178-8934-45E35D6E79D5}" presName="thickLine" presStyleLbl="alignNode1" presStyleIdx="1" presStyleCnt="5"/>
      <dgm:spPr/>
    </dgm:pt>
    <dgm:pt modelId="{AE1D67A8-F6DB-46FC-B0E1-95D77E22FAC6}" type="pres">
      <dgm:prSet presAssocID="{6D97B0AD-B17C-4178-8934-45E35D6E79D5}" presName="horz1" presStyleCnt="0"/>
      <dgm:spPr/>
    </dgm:pt>
    <dgm:pt modelId="{6FB65790-1CD5-4C09-9CBC-12D709E055F3}" type="pres">
      <dgm:prSet presAssocID="{6D97B0AD-B17C-4178-8934-45E35D6E79D5}" presName="tx1" presStyleLbl="revTx" presStyleIdx="1" presStyleCnt="5"/>
      <dgm:spPr/>
    </dgm:pt>
    <dgm:pt modelId="{AD3B10A1-9D44-478C-B047-E83D2F667FAC}" type="pres">
      <dgm:prSet presAssocID="{6D97B0AD-B17C-4178-8934-45E35D6E79D5}" presName="vert1" presStyleCnt="0"/>
      <dgm:spPr/>
    </dgm:pt>
    <dgm:pt modelId="{9098ED6E-2A8B-42BA-8AEC-502AD0F84BDC}" type="pres">
      <dgm:prSet presAssocID="{9026240F-0E3E-4DA1-B7CC-5854D95EFA65}" presName="thickLine" presStyleLbl="alignNode1" presStyleIdx="2" presStyleCnt="5"/>
      <dgm:spPr/>
    </dgm:pt>
    <dgm:pt modelId="{C6F858C4-13E1-4208-9B1E-6BE05115B37C}" type="pres">
      <dgm:prSet presAssocID="{9026240F-0E3E-4DA1-B7CC-5854D95EFA65}" presName="horz1" presStyleCnt="0"/>
      <dgm:spPr/>
    </dgm:pt>
    <dgm:pt modelId="{89B4A319-375D-40CE-A7D7-4423B8C9710C}" type="pres">
      <dgm:prSet presAssocID="{9026240F-0E3E-4DA1-B7CC-5854D95EFA65}" presName="tx1" presStyleLbl="revTx" presStyleIdx="2" presStyleCnt="5"/>
      <dgm:spPr/>
    </dgm:pt>
    <dgm:pt modelId="{A3AEBCEF-4634-47DA-9500-9FACDDB5F421}" type="pres">
      <dgm:prSet presAssocID="{9026240F-0E3E-4DA1-B7CC-5854D95EFA65}" presName="vert1" presStyleCnt="0"/>
      <dgm:spPr/>
    </dgm:pt>
    <dgm:pt modelId="{E32F7AFD-87A1-4721-B6ED-C9E19C05551F}" type="pres">
      <dgm:prSet presAssocID="{64B168AE-E3AA-4704-A14F-5648B25C40FD}" presName="thickLine" presStyleLbl="alignNode1" presStyleIdx="3" presStyleCnt="5"/>
      <dgm:spPr/>
    </dgm:pt>
    <dgm:pt modelId="{31A25902-FA08-4348-8FA3-125CEA86E942}" type="pres">
      <dgm:prSet presAssocID="{64B168AE-E3AA-4704-A14F-5648B25C40FD}" presName="horz1" presStyleCnt="0"/>
      <dgm:spPr/>
    </dgm:pt>
    <dgm:pt modelId="{73C6CF3A-C1D2-43D0-A84F-962E473EDC79}" type="pres">
      <dgm:prSet presAssocID="{64B168AE-E3AA-4704-A14F-5648B25C40FD}" presName="tx1" presStyleLbl="revTx" presStyleIdx="3" presStyleCnt="5"/>
      <dgm:spPr/>
    </dgm:pt>
    <dgm:pt modelId="{5AF8EA7B-A51D-461E-86A2-E0608063484D}" type="pres">
      <dgm:prSet presAssocID="{64B168AE-E3AA-4704-A14F-5648B25C40FD}" presName="vert1" presStyleCnt="0"/>
      <dgm:spPr/>
    </dgm:pt>
    <dgm:pt modelId="{45004E6C-A9E0-494C-98C2-94B050CAA613}" type="pres">
      <dgm:prSet presAssocID="{0480A8AD-97A9-4253-A489-BAFB4B9E334C}" presName="thickLine" presStyleLbl="alignNode1" presStyleIdx="4" presStyleCnt="5"/>
      <dgm:spPr/>
    </dgm:pt>
    <dgm:pt modelId="{6D234549-22D6-4D5E-A2A8-CE2C070CD61F}" type="pres">
      <dgm:prSet presAssocID="{0480A8AD-97A9-4253-A489-BAFB4B9E334C}" presName="horz1" presStyleCnt="0"/>
      <dgm:spPr/>
    </dgm:pt>
    <dgm:pt modelId="{61EEC82A-9AA2-4905-8C75-1AE6EEF868B8}" type="pres">
      <dgm:prSet presAssocID="{0480A8AD-97A9-4253-A489-BAFB4B9E334C}" presName="tx1" presStyleLbl="revTx" presStyleIdx="4" presStyleCnt="5"/>
      <dgm:spPr/>
    </dgm:pt>
    <dgm:pt modelId="{C756A1AC-4826-4223-A070-6DC0B3358D78}" type="pres">
      <dgm:prSet presAssocID="{0480A8AD-97A9-4253-A489-BAFB4B9E334C}" presName="vert1" presStyleCnt="0"/>
      <dgm:spPr/>
    </dgm:pt>
  </dgm:ptLst>
  <dgm:cxnLst>
    <dgm:cxn modelId="{D5CEA818-7F21-4D58-9702-2AA5C652DC88}" type="presOf" srcId="{64B168AE-E3AA-4704-A14F-5648B25C40FD}" destId="{73C6CF3A-C1D2-43D0-A84F-962E473EDC79}" srcOrd="0" destOrd="0" presId="urn:microsoft.com/office/officeart/2008/layout/LinedList"/>
    <dgm:cxn modelId="{5BF77143-70FD-45D2-A5D2-B36D3D2E6215}" srcId="{87222B7B-60F7-4D16-8147-D075853F6574}" destId="{6D97B0AD-B17C-4178-8934-45E35D6E79D5}" srcOrd="1" destOrd="0" parTransId="{9E708367-86FF-407B-AA1F-12172C496B33}" sibTransId="{AFA0CF15-A401-4E06-B216-BDDA8AA3DAFD}"/>
    <dgm:cxn modelId="{BD655869-1452-4E20-A93B-F7F5607D2FD4}" type="presOf" srcId="{9026240F-0E3E-4DA1-B7CC-5854D95EFA65}" destId="{89B4A319-375D-40CE-A7D7-4423B8C9710C}" srcOrd="0" destOrd="0" presId="urn:microsoft.com/office/officeart/2008/layout/LinedList"/>
    <dgm:cxn modelId="{15CD3785-176E-4904-A9F0-158CD86E072B}" type="presOf" srcId="{9A344831-A16B-49D2-991B-7C48E30C2C20}" destId="{2ECA2C8A-43E5-4F56-A97C-49C95CE38779}" srcOrd="0" destOrd="0" presId="urn:microsoft.com/office/officeart/2008/layout/LinedList"/>
    <dgm:cxn modelId="{6D939F8B-9BEF-40E7-B8CD-20DC4457C938}" srcId="{87222B7B-60F7-4D16-8147-D075853F6574}" destId="{9026240F-0E3E-4DA1-B7CC-5854D95EFA65}" srcOrd="2" destOrd="0" parTransId="{1AF0F4E9-6783-407A-825B-23D261125E05}" sibTransId="{AC997678-E4F6-4E92-BE05-A2371456A7A5}"/>
    <dgm:cxn modelId="{7E1D1E9C-AD35-48C3-81EB-01807233968E}" type="presOf" srcId="{6D97B0AD-B17C-4178-8934-45E35D6E79D5}" destId="{6FB65790-1CD5-4C09-9CBC-12D709E055F3}" srcOrd="0" destOrd="0" presId="urn:microsoft.com/office/officeart/2008/layout/LinedList"/>
    <dgm:cxn modelId="{CE7E27AE-5496-45CA-ADEF-91F71058FB88}" srcId="{87222B7B-60F7-4D16-8147-D075853F6574}" destId="{9A344831-A16B-49D2-991B-7C48E30C2C20}" srcOrd="0" destOrd="0" parTransId="{42468487-C576-4CCA-84D3-1B0C30DF11D6}" sibTransId="{1722BA37-8437-433E-A816-FDED54CBEEE0}"/>
    <dgm:cxn modelId="{509259BD-E5DB-454E-A82C-8B1F9A3BBC5D}" srcId="{87222B7B-60F7-4D16-8147-D075853F6574}" destId="{64B168AE-E3AA-4704-A14F-5648B25C40FD}" srcOrd="3" destOrd="0" parTransId="{54B94B71-E436-47F6-9852-B2424FD1419A}" sibTransId="{2AB11BA3-E086-443A-B495-DF6B65EB9FD9}"/>
    <dgm:cxn modelId="{0116BBCD-3AD6-4B1D-808A-5D583B402834}" type="presOf" srcId="{87222B7B-60F7-4D16-8147-D075853F6574}" destId="{A882F935-3213-47DC-8EA3-561F53CADA60}" srcOrd="0" destOrd="0" presId="urn:microsoft.com/office/officeart/2008/layout/LinedList"/>
    <dgm:cxn modelId="{75BEB4E5-61A8-4A6D-8F3D-3557C1FDF9AD}" type="presOf" srcId="{0480A8AD-97A9-4253-A489-BAFB4B9E334C}" destId="{61EEC82A-9AA2-4905-8C75-1AE6EEF868B8}" srcOrd="0" destOrd="0" presId="urn:microsoft.com/office/officeart/2008/layout/LinedList"/>
    <dgm:cxn modelId="{F4F7C6F9-055C-41D2-AB99-E1DAA8512DBE}" srcId="{87222B7B-60F7-4D16-8147-D075853F6574}" destId="{0480A8AD-97A9-4253-A489-BAFB4B9E334C}" srcOrd="4" destOrd="0" parTransId="{3CED71CD-F808-4218-88B4-94B00CF4AA7D}" sibTransId="{3B0E36AF-41D2-4104-BA5A-04F038790ADC}"/>
    <dgm:cxn modelId="{FB2774F0-2C79-41E1-9EBB-5DAA97B6FD87}" type="presParOf" srcId="{A882F935-3213-47DC-8EA3-561F53CADA60}" destId="{F4DBCEF6-EA0A-4C11-9558-C4C50B96771A}" srcOrd="0" destOrd="0" presId="urn:microsoft.com/office/officeart/2008/layout/LinedList"/>
    <dgm:cxn modelId="{C177B601-82C2-475C-81E3-6BFE5082884D}" type="presParOf" srcId="{A882F935-3213-47DC-8EA3-561F53CADA60}" destId="{7B0195A4-DD9A-4F9A-81D0-22520B425D17}" srcOrd="1" destOrd="0" presId="urn:microsoft.com/office/officeart/2008/layout/LinedList"/>
    <dgm:cxn modelId="{03898C8D-EB73-44C3-A1A0-E2F515ADBBEC}" type="presParOf" srcId="{7B0195A4-DD9A-4F9A-81D0-22520B425D17}" destId="{2ECA2C8A-43E5-4F56-A97C-49C95CE38779}" srcOrd="0" destOrd="0" presId="urn:microsoft.com/office/officeart/2008/layout/LinedList"/>
    <dgm:cxn modelId="{E81D7B19-AAC4-4DA6-857F-1F11E445D1A1}" type="presParOf" srcId="{7B0195A4-DD9A-4F9A-81D0-22520B425D17}" destId="{C0F94DDC-F48E-4AEC-B913-D297A75460A9}" srcOrd="1" destOrd="0" presId="urn:microsoft.com/office/officeart/2008/layout/LinedList"/>
    <dgm:cxn modelId="{4040B3E7-57D4-47E6-8E23-9435F709F875}" type="presParOf" srcId="{A882F935-3213-47DC-8EA3-561F53CADA60}" destId="{8C0A979B-E97E-4B8D-96B7-E9E029B43BF4}" srcOrd="2" destOrd="0" presId="urn:microsoft.com/office/officeart/2008/layout/LinedList"/>
    <dgm:cxn modelId="{5B019687-EA26-4287-8ED3-3A68BBD5645D}" type="presParOf" srcId="{A882F935-3213-47DC-8EA3-561F53CADA60}" destId="{AE1D67A8-F6DB-46FC-B0E1-95D77E22FAC6}" srcOrd="3" destOrd="0" presId="urn:microsoft.com/office/officeart/2008/layout/LinedList"/>
    <dgm:cxn modelId="{C21DDE25-FCB9-4CF9-8FFE-2A1291245E71}" type="presParOf" srcId="{AE1D67A8-F6DB-46FC-B0E1-95D77E22FAC6}" destId="{6FB65790-1CD5-4C09-9CBC-12D709E055F3}" srcOrd="0" destOrd="0" presId="urn:microsoft.com/office/officeart/2008/layout/LinedList"/>
    <dgm:cxn modelId="{3A728800-0644-42BC-BDE1-2116C2833809}" type="presParOf" srcId="{AE1D67A8-F6DB-46FC-B0E1-95D77E22FAC6}" destId="{AD3B10A1-9D44-478C-B047-E83D2F667FAC}" srcOrd="1" destOrd="0" presId="urn:microsoft.com/office/officeart/2008/layout/LinedList"/>
    <dgm:cxn modelId="{E0BB3E6F-8F74-41FA-A7F0-DBFCD9D337F5}" type="presParOf" srcId="{A882F935-3213-47DC-8EA3-561F53CADA60}" destId="{9098ED6E-2A8B-42BA-8AEC-502AD0F84BDC}" srcOrd="4" destOrd="0" presId="urn:microsoft.com/office/officeart/2008/layout/LinedList"/>
    <dgm:cxn modelId="{4FB406B1-7732-4BB8-B5D3-D1C01D132A7B}" type="presParOf" srcId="{A882F935-3213-47DC-8EA3-561F53CADA60}" destId="{C6F858C4-13E1-4208-9B1E-6BE05115B37C}" srcOrd="5" destOrd="0" presId="urn:microsoft.com/office/officeart/2008/layout/LinedList"/>
    <dgm:cxn modelId="{681FE221-DBBB-45AB-BF67-5767DF7C8A33}" type="presParOf" srcId="{C6F858C4-13E1-4208-9B1E-6BE05115B37C}" destId="{89B4A319-375D-40CE-A7D7-4423B8C9710C}" srcOrd="0" destOrd="0" presId="urn:microsoft.com/office/officeart/2008/layout/LinedList"/>
    <dgm:cxn modelId="{3E72A98D-9C7A-40B9-9685-2499814F8703}" type="presParOf" srcId="{C6F858C4-13E1-4208-9B1E-6BE05115B37C}" destId="{A3AEBCEF-4634-47DA-9500-9FACDDB5F421}" srcOrd="1" destOrd="0" presId="urn:microsoft.com/office/officeart/2008/layout/LinedList"/>
    <dgm:cxn modelId="{59B9833C-7802-4A3B-BEE4-DAE0249CFBF6}" type="presParOf" srcId="{A882F935-3213-47DC-8EA3-561F53CADA60}" destId="{E32F7AFD-87A1-4721-B6ED-C9E19C05551F}" srcOrd="6" destOrd="0" presId="urn:microsoft.com/office/officeart/2008/layout/LinedList"/>
    <dgm:cxn modelId="{1476B236-C126-4BA6-BD7C-E9C83250ED69}" type="presParOf" srcId="{A882F935-3213-47DC-8EA3-561F53CADA60}" destId="{31A25902-FA08-4348-8FA3-125CEA86E942}" srcOrd="7" destOrd="0" presId="urn:microsoft.com/office/officeart/2008/layout/LinedList"/>
    <dgm:cxn modelId="{27243802-AD95-44FB-8211-601D4FCB0707}" type="presParOf" srcId="{31A25902-FA08-4348-8FA3-125CEA86E942}" destId="{73C6CF3A-C1D2-43D0-A84F-962E473EDC79}" srcOrd="0" destOrd="0" presId="urn:microsoft.com/office/officeart/2008/layout/LinedList"/>
    <dgm:cxn modelId="{72770198-5883-4D79-A732-55E12CEA8760}" type="presParOf" srcId="{31A25902-FA08-4348-8FA3-125CEA86E942}" destId="{5AF8EA7B-A51D-461E-86A2-E0608063484D}" srcOrd="1" destOrd="0" presId="urn:microsoft.com/office/officeart/2008/layout/LinedList"/>
    <dgm:cxn modelId="{8D23B2B7-CB4B-4427-88A5-58900DEA1441}" type="presParOf" srcId="{A882F935-3213-47DC-8EA3-561F53CADA60}" destId="{45004E6C-A9E0-494C-98C2-94B050CAA613}" srcOrd="8" destOrd="0" presId="urn:microsoft.com/office/officeart/2008/layout/LinedList"/>
    <dgm:cxn modelId="{A9A80745-A069-4A99-8169-1522FB1D23B6}" type="presParOf" srcId="{A882F935-3213-47DC-8EA3-561F53CADA60}" destId="{6D234549-22D6-4D5E-A2A8-CE2C070CD61F}" srcOrd="9" destOrd="0" presId="urn:microsoft.com/office/officeart/2008/layout/LinedList"/>
    <dgm:cxn modelId="{649967D9-ED60-4CFD-A85F-6D4734B5FDC4}" type="presParOf" srcId="{6D234549-22D6-4D5E-A2A8-CE2C070CD61F}" destId="{61EEC82A-9AA2-4905-8C75-1AE6EEF868B8}" srcOrd="0" destOrd="0" presId="urn:microsoft.com/office/officeart/2008/layout/LinedList"/>
    <dgm:cxn modelId="{513E625F-1EB1-42FC-A346-E0067F9EBE52}" type="presParOf" srcId="{6D234549-22D6-4D5E-A2A8-CE2C070CD61F}" destId="{C756A1AC-4826-4223-A070-6DC0B3358D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BCEF6-EA0A-4C11-9558-C4C50B96771A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A2C8A-43E5-4F56-A97C-49C95CE38779}">
      <dsp:nvSpPr>
        <dsp:cNvPr id="0" name=""/>
        <dsp:cNvSpPr/>
      </dsp:nvSpPr>
      <dsp:spPr>
        <a:xfrm>
          <a:off x="0" y="5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 dirty="0" err="1"/>
            <a:t>Affordable</a:t>
          </a:r>
          <a:r>
            <a:rPr lang="es-CO" sz="3800" kern="1200" dirty="0"/>
            <a:t> </a:t>
          </a:r>
          <a:r>
            <a:rPr lang="es-CO" sz="3800" kern="1200" dirty="0" err="1"/>
            <a:t>housing</a:t>
          </a:r>
          <a:endParaRPr lang="en-US" sz="3800" kern="1200" dirty="0"/>
        </a:p>
      </dsp:txBody>
      <dsp:txXfrm>
        <a:off x="0" y="502"/>
        <a:ext cx="6713552" cy="823633"/>
      </dsp:txXfrm>
    </dsp:sp>
    <dsp:sp modelId="{8C0A979B-E97E-4B8D-96B7-E9E029B43BF4}">
      <dsp:nvSpPr>
        <dsp:cNvPr id="0" name=""/>
        <dsp:cNvSpPr/>
      </dsp:nvSpPr>
      <dsp:spPr>
        <a:xfrm>
          <a:off x="0" y="824136"/>
          <a:ext cx="6713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B65790-1CD5-4C09-9CBC-12D709E055F3}">
      <dsp:nvSpPr>
        <dsp:cNvPr id="0" name=""/>
        <dsp:cNvSpPr/>
      </dsp:nvSpPr>
      <dsp:spPr>
        <a:xfrm>
          <a:off x="0" y="824136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Tax regimes</a:t>
          </a:r>
        </a:p>
      </dsp:txBody>
      <dsp:txXfrm>
        <a:off x="0" y="824136"/>
        <a:ext cx="6713552" cy="823633"/>
      </dsp:txXfrm>
    </dsp:sp>
    <dsp:sp modelId="{9098ED6E-2A8B-42BA-8AEC-502AD0F84BDC}">
      <dsp:nvSpPr>
        <dsp:cNvPr id="0" name=""/>
        <dsp:cNvSpPr/>
      </dsp:nvSpPr>
      <dsp:spPr>
        <a:xfrm>
          <a:off x="0" y="1647769"/>
          <a:ext cx="6713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B4A319-375D-40CE-A7D7-4423B8C9710C}">
      <dsp:nvSpPr>
        <dsp:cNvPr id="0" name=""/>
        <dsp:cNvSpPr/>
      </dsp:nvSpPr>
      <dsp:spPr>
        <a:xfrm>
          <a:off x="0" y="1647769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Demographic transition</a:t>
          </a:r>
        </a:p>
      </dsp:txBody>
      <dsp:txXfrm>
        <a:off x="0" y="1647769"/>
        <a:ext cx="6713552" cy="823633"/>
      </dsp:txXfrm>
    </dsp:sp>
    <dsp:sp modelId="{E32F7AFD-87A1-4721-B6ED-C9E19C05551F}">
      <dsp:nvSpPr>
        <dsp:cNvPr id="0" name=""/>
        <dsp:cNvSpPr/>
      </dsp:nvSpPr>
      <dsp:spPr>
        <a:xfrm>
          <a:off x="0" y="2471402"/>
          <a:ext cx="6713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C6CF3A-C1D2-43D0-A84F-962E473EDC79}">
      <dsp:nvSpPr>
        <dsp:cNvPr id="0" name=""/>
        <dsp:cNvSpPr/>
      </dsp:nvSpPr>
      <dsp:spPr>
        <a:xfrm>
          <a:off x="0" y="24714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Acctions for sustainability</a:t>
          </a:r>
        </a:p>
      </dsp:txBody>
      <dsp:txXfrm>
        <a:off x="0" y="2471402"/>
        <a:ext cx="6713552" cy="823633"/>
      </dsp:txXfrm>
    </dsp:sp>
    <dsp:sp modelId="{45004E6C-A9E0-494C-98C2-94B050CAA613}">
      <dsp:nvSpPr>
        <dsp:cNvPr id="0" name=""/>
        <dsp:cNvSpPr/>
      </dsp:nvSpPr>
      <dsp:spPr>
        <a:xfrm>
          <a:off x="0" y="3295035"/>
          <a:ext cx="6713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EC82A-9AA2-4905-8C75-1AE6EEF868B8}">
      <dsp:nvSpPr>
        <dsp:cNvPr id="0" name=""/>
        <dsp:cNvSpPr/>
      </dsp:nvSpPr>
      <dsp:spPr>
        <a:xfrm>
          <a:off x="0" y="3295035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Urban planification</a:t>
          </a:r>
        </a:p>
      </dsp:txBody>
      <dsp:txXfrm>
        <a:off x="0" y="3295035"/>
        <a:ext cx="6713552" cy="82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5A35-1644-4A7A-985C-7C3107262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5F3BE-82EC-45DE-834D-06F710509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75D5-A560-4758-B5E7-0EF8633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EC3B3-6288-4AAA-B4CF-DA18A11B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07850-03B9-47EB-87E7-6A7DCAD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07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BC24-A72F-49C1-B21A-C8CD6E27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B81C3-39DA-4676-86D2-F9F15B52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7710D-8547-4EFD-8157-CCE66E86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2B80A-0FC6-4578-9ED6-4268F132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34D2B-9C39-4A01-AE68-84F278AB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38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AE8CD-FAA6-4925-8A86-595D91AC8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D7D8-41D6-4361-8CCF-B9ABF375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56D8-72C6-44A7-ADAB-DC416AD9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55AE7-83B6-450A-A886-B61A7854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2842-D29A-4725-B783-590A13AD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20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B471-F047-44A3-ADBE-0F38211C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1216-2A64-4FCB-8174-F3350DBF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2C1F-1DCB-4B74-BBD1-2B3D45BB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BDFC-90C1-40A7-99D9-B432F29C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2DB4-4C33-444E-B86B-50F098FC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0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5111-5118-4DFA-94D8-BEF6CA66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997D-9E0A-4F7C-B10F-5EDF83CF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59B9-83BF-4A6D-87A2-3D7C8F8A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45202-78A3-4CC9-84C6-647F4688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622F-1D6B-4909-AEE6-0F73C3E1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29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139D-90C6-4919-BB12-423E221C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0374-DA80-4BFF-B6F1-8D463AC47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52C0-D5A4-4DFC-B9C7-F26B1F83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416C-4E40-4E75-90D8-72A2441F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A585B-56FB-47F8-A618-37490179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090A8-E1DB-49AB-8711-5FAC681B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182D-8B53-46B1-8770-CA6D6FA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5903C-996C-4BBB-9038-3DDDB889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3AE9-551F-4FDC-BE2B-0817743E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424F9-9334-4DEA-9DA2-21A204A5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4DF18-639A-4F29-BD75-315EE869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93E62-0BEA-4EBA-9338-FB55B703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546EF-C378-41AE-8278-01D4B119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273-ECC9-4DED-AFD0-114E57A0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65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205C-C3D8-4A17-B885-62FD7CE4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01094-A410-4857-926D-14A79A6B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CF2CA-7D4C-4271-B89D-11192B69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EB1AF-1401-4FA0-BB98-8538653B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3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0770F-0271-4AC6-98FF-29BD34D6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67B97-67C8-44F0-8A84-666E47F5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B7A1D-C53F-455F-9F8B-D702C467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0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F24C-7C98-40E6-8913-E814015D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CE9F-CF1D-474E-920C-C92AF6B5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D8302-0118-40BF-9014-4AAD5ED27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B228A-B5D1-45E7-808B-301605B7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C6600-576A-42FB-8A67-EEF25B94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9ABE6-396C-459B-AE54-74839E1C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4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DA96-D977-4B06-B923-4F7A6B1F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80080-2F52-424E-9E4C-AFA7FF6BA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46015-D801-4B7F-8958-0F121E049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E1D9-1F82-49E1-A66A-F862EB6E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20C52-2EB5-4A30-85BE-80EB2DD2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D77B6-0B1B-41ED-847D-B35971B7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7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159A3-2D67-4A5D-ACE8-779BB1D2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611E-FE1C-4557-B5DE-9986D0395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776B-C907-4D46-B81E-7D3C83B76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48BE-2996-4F32-AC57-1834964F7870}" type="datetimeFigureOut">
              <a:rPr lang="es-CO" smtClean="0"/>
              <a:t>18/05/2022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A672-5ACE-4514-B444-5D1B2EAE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E921-D4AA-48AF-884C-E0E9D5090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7E77-2B9C-40B0-9F1C-A29D286AB81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BC26-50D8-40EF-9103-ECBBC40F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622" y="166660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s-CO" sz="4100" dirty="0"/>
              <a:t> </a:t>
            </a:r>
            <a:br>
              <a:rPr lang="es-CO" sz="4100" dirty="0"/>
            </a:br>
            <a:r>
              <a:rPr lang="en-US" sz="41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Confederation of International Contractors' Associations</a:t>
            </a:r>
            <a:br>
              <a:rPr lang="en-US" sz="4100" b="0" i="0" dirty="0">
                <a:effectLst/>
                <a:latin typeface="Open Sans" panose="020B0606030504020204" pitchFamily="34" charset="0"/>
              </a:rPr>
            </a:br>
            <a:br>
              <a:rPr lang="es-CO" sz="4100" dirty="0"/>
            </a:br>
            <a:r>
              <a:rPr lang="es-CO" sz="4100" dirty="0" err="1"/>
              <a:t>Housing</a:t>
            </a:r>
            <a:r>
              <a:rPr lang="es-CO" sz="4100" dirty="0"/>
              <a:t> </a:t>
            </a:r>
            <a:r>
              <a:rPr lang="es-CO" sz="4100" dirty="0" err="1"/>
              <a:t>Working</a:t>
            </a:r>
            <a:r>
              <a:rPr lang="es-CO" sz="4100" dirty="0"/>
              <a:t>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F7432-10E9-4D4F-826C-0F0029D8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0622" y="5288514"/>
            <a:ext cx="6707366" cy="1569486"/>
          </a:xfrm>
        </p:spPr>
        <p:txBody>
          <a:bodyPr>
            <a:normAutofit/>
          </a:bodyPr>
          <a:lstStyle/>
          <a:p>
            <a:pPr algn="l"/>
            <a:endParaRPr lang="es-CO" sz="2000" dirty="0"/>
          </a:p>
          <a:p>
            <a:pPr algn="l"/>
            <a:r>
              <a:rPr lang="es-CO" sz="2000" dirty="0"/>
              <a:t>Edwin Chirivi </a:t>
            </a:r>
          </a:p>
          <a:p>
            <a:pPr algn="l"/>
            <a:r>
              <a:rPr lang="es-CO" sz="2000" dirty="0" err="1"/>
              <a:t>Colombian</a:t>
            </a:r>
            <a:r>
              <a:rPr lang="es-CO" sz="2000" dirty="0"/>
              <a:t> </a:t>
            </a:r>
            <a:r>
              <a:rPr lang="es-CO" sz="2000" dirty="0" err="1"/>
              <a:t>Chamber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Construction</a:t>
            </a:r>
            <a:r>
              <a:rPr lang="es-CO" sz="2000" dirty="0"/>
              <a:t>  - CAMACOL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C53A55D-EFD8-183D-1103-338026C6B119}"/>
              </a:ext>
            </a:extLst>
          </p:cNvPr>
          <p:cNvSpPr txBox="1">
            <a:spLocks/>
          </p:cNvSpPr>
          <p:nvPr/>
        </p:nvSpPr>
        <p:spPr>
          <a:xfrm>
            <a:off x="4990622" y="4059328"/>
            <a:ext cx="6707366" cy="156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/>
          </a:p>
          <a:p>
            <a:pPr algn="l"/>
            <a:r>
              <a:rPr lang="es-CO" dirty="0"/>
              <a:t>CICA  General </a:t>
            </a:r>
            <a:r>
              <a:rPr lang="es-CO" dirty="0" err="1"/>
              <a:t>Assembly</a:t>
            </a:r>
            <a:r>
              <a:rPr lang="es-CO" dirty="0"/>
              <a:t> </a:t>
            </a:r>
            <a:r>
              <a:rPr lang="en-US" b="0" i="0" u="none" strike="noStrike" baseline="0" dirty="0">
                <a:latin typeface="NHaasGroteskDSPro-65Md"/>
              </a:rPr>
              <a:t>17-19 May 2022 </a:t>
            </a:r>
          </a:p>
          <a:p>
            <a:pPr algn="l"/>
            <a:r>
              <a:rPr lang="en-US" dirty="0">
                <a:latin typeface="NHaasGroteskDSPro-65Md"/>
              </a:rPr>
              <a:t>Tel Aviv – Israel </a:t>
            </a:r>
            <a:r>
              <a:rPr lang="en-US" b="0" i="0" u="none" strike="noStrike" baseline="0" dirty="0">
                <a:latin typeface="NHaasGroteskDSPro-65Md"/>
              </a:rPr>
              <a:t> </a:t>
            </a:r>
            <a:endParaRPr lang="es-CO" dirty="0"/>
          </a:p>
        </p:txBody>
      </p:sp>
      <p:pic>
        <p:nvPicPr>
          <p:cNvPr id="6146" name="Picture 2" descr="CICA">
            <a:extLst>
              <a:ext uri="{FF2B5EF4-FFF2-40B4-BE49-F238E27FC236}">
                <a16:creationId xmlns:a16="http://schemas.microsoft.com/office/drawing/2014/main" id="{BAC56085-C419-6B23-8D7E-C0708E2A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304516"/>
            <a:ext cx="3000917" cy="1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8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magen que contiene agua, nieve, tabla, barco&#10;&#10;Descripción generada automáticamente">
            <a:extLst>
              <a:ext uri="{FF2B5EF4-FFF2-40B4-BE49-F238E27FC236}">
                <a16:creationId xmlns:a16="http://schemas.microsoft.com/office/drawing/2014/main" id="{9D3CB59F-A5F4-2AB1-D473-2016216124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998"/>
            <a:ext cx="12200631" cy="426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083CF-DC7B-48F0-865F-5D86C3A6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-30618"/>
            <a:ext cx="10515600" cy="1325563"/>
          </a:xfrm>
        </p:spPr>
        <p:txBody>
          <a:bodyPr>
            <a:noAutofit/>
          </a:bodyPr>
          <a:lstStyle/>
          <a:p>
            <a:r>
              <a:rPr lang="es-CO" b="1" dirty="0" err="1"/>
              <a:t>Areas</a:t>
            </a:r>
            <a:r>
              <a:rPr lang="es-CO" b="1" dirty="0"/>
              <a:t> </a:t>
            </a:r>
            <a:r>
              <a:rPr lang="es-CO" b="1" dirty="0" err="1"/>
              <a:t>of</a:t>
            </a:r>
            <a:r>
              <a:rPr lang="es-CO" b="1" dirty="0"/>
              <a:t> </a:t>
            </a:r>
            <a:r>
              <a:rPr lang="es-CO" b="1" dirty="0" err="1"/>
              <a:t>work</a:t>
            </a:r>
            <a:r>
              <a:rPr lang="es-CO" b="1" dirty="0"/>
              <a:t>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17A544-248D-F978-23E5-73D32B19734F}"/>
              </a:ext>
            </a:extLst>
          </p:cNvPr>
          <p:cNvSpPr txBox="1">
            <a:spLocks/>
          </p:cNvSpPr>
          <p:nvPr/>
        </p:nvSpPr>
        <p:spPr>
          <a:xfrm>
            <a:off x="6961208" y="1665121"/>
            <a:ext cx="4663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Housing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affordability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4BAD21-2BAC-B37C-6FF2-E4468A177192}"/>
              </a:ext>
            </a:extLst>
          </p:cNvPr>
          <p:cNvSpPr txBox="1">
            <a:spLocks/>
          </p:cNvSpPr>
          <p:nvPr/>
        </p:nvSpPr>
        <p:spPr>
          <a:xfrm>
            <a:off x="6687939" y="3622956"/>
            <a:ext cx="48216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Energy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efficiency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climate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action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Picture 2" descr="CICA">
            <a:extLst>
              <a:ext uri="{FF2B5EF4-FFF2-40B4-BE49-F238E27FC236}">
                <a16:creationId xmlns:a16="http://schemas.microsoft.com/office/drawing/2014/main" id="{6CDB2BA8-B40E-8F1E-C3CF-ADB33076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78" y="158711"/>
            <a:ext cx="939363" cy="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083CF-DC7B-48F0-865F-5D86C3A6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" y="123565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O" sz="4600" b="1" dirty="0" err="1"/>
              <a:t>Main</a:t>
            </a:r>
            <a:r>
              <a:rPr lang="es-CO" sz="4600" b="1" dirty="0"/>
              <a:t> </a:t>
            </a:r>
            <a:r>
              <a:rPr lang="es-CO" sz="4600" b="1" dirty="0" err="1"/>
              <a:t>topics</a:t>
            </a:r>
            <a:r>
              <a:rPr lang="es-CO" sz="4600" b="1" dirty="0"/>
              <a:t> </a:t>
            </a:r>
            <a:r>
              <a:rPr lang="es-CO" sz="4600" b="1" dirty="0" err="1"/>
              <a:t>defined</a:t>
            </a:r>
            <a:r>
              <a:rPr lang="es-CO" sz="4600" b="1" dirty="0"/>
              <a:t> </a:t>
            </a:r>
            <a:r>
              <a:rPr lang="es-CO" sz="4600" b="1" dirty="0" err="1"/>
              <a:t>for</a:t>
            </a:r>
            <a:r>
              <a:rPr lang="es-CO" sz="4600" b="1" dirty="0"/>
              <a:t> </a:t>
            </a:r>
            <a:r>
              <a:rPr lang="es-CO" sz="4600" b="1" dirty="0" err="1"/>
              <a:t>the</a:t>
            </a:r>
            <a:r>
              <a:rPr lang="es-CO" sz="4600" b="1" dirty="0"/>
              <a:t> </a:t>
            </a:r>
            <a:r>
              <a:rPr lang="es-CO" sz="4600" b="1" dirty="0" err="1"/>
              <a:t>upcoming</a:t>
            </a:r>
            <a:r>
              <a:rPr lang="es-CO" sz="4600" b="1" dirty="0"/>
              <a:t> agenda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5" descr="Imagen que contiene tabla, interior, nieve, teclado&#10;&#10;Descripción generada automáticamente">
            <a:extLst>
              <a:ext uri="{FF2B5EF4-FFF2-40B4-BE49-F238E27FC236}">
                <a16:creationId xmlns:a16="http://schemas.microsoft.com/office/drawing/2014/main" id="{71E95B1F-10B8-059A-3A92-F22E8382E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1520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B5E5316-2716-390A-C37E-FA2FA4C13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72835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ICA">
            <a:extLst>
              <a:ext uri="{FF2B5EF4-FFF2-40B4-BE49-F238E27FC236}">
                <a16:creationId xmlns:a16="http://schemas.microsoft.com/office/drawing/2014/main" id="{44F5CEE2-C80E-AB5B-3FC5-D5C302E7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78" y="158711"/>
            <a:ext cx="939363" cy="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8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083CF-DC7B-48F0-865F-5D86C3A6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/>
              <a:t>Housing Working Group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4436-F13B-4C98-96DC-DDDFA6CB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O" sz="2000" dirty="0"/>
              <a:t>CAMACOL </a:t>
            </a:r>
            <a:r>
              <a:rPr lang="es-CO" sz="2000" dirty="0" err="1"/>
              <a:t>is</a:t>
            </a:r>
            <a:r>
              <a:rPr lang="es-CO" sz="2000" dirty="0"/>
              <a:t> </a:t>
            </a:r>
            <a:r>
              <a:rPr lang="es-CO" sz="2000" dirty="0" err="1"/>
              <a:t>going</a:t>
            </a:r>
            <a:r>
              <a:rPr lang="es-CO" sz="2000" dirty="0"/>
              <a:t> </a:t>
            </a:r>
            <a:r>
              <a:rPr lang="es-CO" sz="2000" dirty="0" err="1"/>
              <a:t>to</a:t>
            </a:r>
            <a:r>
              <a:rPr lang="es-CO" sz="2000" dirty="0"/>
              <a:t> lead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Housing</a:t>
            </a:r>
            <a:r>
              <a:rPr lang="es-CO" sz="2000" dirty="0"/>
              <a:t> </a:t>
            </a:r>
            <a:r>
              <a:rPr lang="es-CO" sz="2000" dirty="0" err="1"/>
              <a:t>Working</a:t>
            </a:r>
            <a:r>
              <a:rPr lang="es-CO" sz="2000" dirty="0"/>
              <a:t> Group, and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upcoming</a:t>
            </a:r>
            <a:r>
              <a:rPr lang="es-CO" sz="2000" dirty="0"/>
              <a:t> agenda </a:t>
            </a:r>
          </a:p>
          <a:p>
            <a:endParaRPr lang="es-CO" sz="2000" dirty="0"/>
          </a:p>
          <a:p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working</a:t>
            </a:r>
            <a:r>
              <a:rPr lang="es-CO" sz="2000" dirty="0"/>
              <a:t> </a:t>
            </a:r>
            <a:r>
              <a:rPr lang="es-CO" sz="2000" dirty="0" err="1"/>
              <a:t>group</a:t>
            </a:r>
            <a:r>
              <a:rPr lang="es-CO" sz="2000" dirty="0"/>
              <a:t> </a:t>
            </a:r>
            <a:r>
              <a:rPr lang="es-CO" sz="2000" dirty="0" err="1"/>
              <a:t>will</a:t>
            </a:r>
            <a:r>
              <a:rPr lang="es-CO" sz="2000" dirty="0"/>
              <a:t> </a:t>
            </a:r>
            <a:r>
              <a:rPr lang="es-CO" sz="2000" dirty="0" err="1"/>
              <a:t>held</a:t>
            </a:r>
            <a:r>
              <a:rPr lang="es-CO" sz="2000" dirty="0"/>
              <a:t> a meeting, </a:t>
            </a:r>
            <a:r>
              <a:rPr lang="es-CO" sz="2000" dirty="0" err="1"/>
              <a:t>every</a:t>
            </a:r>
            <a:r>
              <a:rPr lang="es-CO" sz="2000" dirty="0"/>
              <a:t> </a:t>
            </a:r>
            <a:r>
              <a:rPr lang="es-CO" sz="2000" dirty="0" err="1"/>
              <a:t>three</a:t>
            </a:r>
            <a:r>
              <a:rPr lang="es-CO" sz="2000" dirty="0"/>
              <a:t> </a:t>
            </a:r>
            <a:r>
              <a:rPr lang="es-CO" sz="2000" dirty="0" err="1"/>
              <a:t>weeks</a:t>
            </a:r>
            <a:r>
              <a:rPr lang="es-CO" sz="2000" dirty="0"/>
              <a:t>, and at </a:t>
            </a:r>
            <a:r>
              <a:rPr lang="es-CO" sz="2000" dirty="0" err="1"/>
              <a:t>least</a:t>
            </a:r>
            <a:r>
              <a:rPr lang="es-CO" sz="2000" dirty="0"/>
              <a:t>, once a </a:t>
            </a:r>
            <a:r>
              <a:rPr lang="es-CO" sz="2000" dirty="0" err="1"/>
              <a:t>month</a:t>
            </a:r>
            <a:r>
              <a:rPr lang="es-CO" sz="2000" dirty="0"/>
              <a:t>. </a:t>
            </a:r>
            <a:r>
              <a:rPr lang="es-CO" sz="2000" dirty="0" err="1"/>
              <a:t>Experts</a:t>
            </a:r>
            <a:r>
              <a:rPr lang="es-CO" sz="2000" dirty="0"/>
              <a:t> </a:t>
            </a:r>
            <a:r>
              <a:rPr lang="es-CO" sz="2000" dirty="0" err="1"/>
              <a:t>from</a:t>
            </a:r>
            <a:r>
              <a:rPr lang="es-CO" sz="2000" dirty="0"/>
              <a:t> </a:t>
            </a:r>
            <a:r>
              <a:rPr lang="es-CO" sz="2000" dirty="0" err="1"/>
              <a:t>different</a:t>
            </a:r>
            <a:r>
              <a:rPr lang="es-CO" sz="2000" dirty="0"/>
              <a:t> </a:t>
            </a:r>
            <a:r>
              <a:rPr lang="es-CO" sz="2000" dirty="0" err="1"/>
              <a:t>entities</a:t>
            </a:r>
            <a:r>
              <a:rPr lang="es-CO" sz="2000" dirty="0"/>
              <a:t> can be </a:t>
            </a:r>
            <a:r>
              <a:rPr lang="es-CO" sz="2000" dirty="0" err="1"/>
              <a:t>part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sessions</a:t>
            </a:r>
            <a:r>
              <a:rPr lang="es-CO" sz="2000" dirty="0"/>
              <a:t>.</a:t>
            </a:r>
          </a:p>
          <a:p>
            <a:endParaRPr lang="es-CO" sz="2000" dirty="0"/>
          </a:p>
          <a:p>
            <a:r>
              <a:rPr lang="es-CO" sz="2000" u="sng" dirty="0" err="1"/>
              <a:t>Main</a:t>
            </a:r>
            <a:r>
              <a:rPr lang="es-CO" sz="2000" u="sng" dirty="0"/>
              <a:t> </a:t>
            </a:r>
            <a:r>
              <a:rPr lang="es-CO" sz="2000" u="sng" dirty="0" err="1"/>
              <a:t>objective</a:t>
            </a:r>
            <a:r>
              <a:rPr lang="es-CO" sz="2000" dirty="0"/>
              <a:t>: </a:t>
            </a:r>
            <a:r>
              <a:rPr lang="es-CO" sz="2000" dirty="0" err="1"/>
              <a:t>doing</a:t>
            </a:r>
            <a:r>
              <a:rPr lang="es-CO" sz="2000" dirty="0"/>
              <a:t> a  </a:t>
            </a:r>
            <a:r>
              <a:rPr lang="es-CO" sz="2000" dirty="0" err="1"/>
              <a:t>working</a:t>
            </a:r>
            <a:r>
              <a:rPr lang="es-CO" sz="2000" dirty="0"/>
              <a:t> </a:t>
            </a:r>
            <a:r>
              <a:rPr lang="es-CO" sz="2000" dirty="0" err="1"/>
              <a:t>paper</a:t>
            </a:r>
            <a:r>
              <a:rPr lang="es-CO" sz="2000" dirty="0"/>
              <a:t>/</a:t>
            </a:r>
            <a:r>
              <a:rPr lang="es-CO" sz="2000" dirty="0" err="1"/>
              <a:t>report</a:t>
            </a:r>
            <a:r>
              <a:rPr lang="es-CO" sz="2000" dirty="0"/>
              <a:t> </a:t>
            </a:r>
            <a:r>
              <a:rPr lang="es-CO" sz="2000" dirty="0" err="1"/>
              <a:t>about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importance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housing</a:t>
            </a:r>
            <a:r>
              <a:rPr lang="es-CO" sz="2000" dirty="0"/>
              <a:t> sector in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economic</a:t>
            </a:r>
            <a:r>
              <a:rPr lang="es-CO" sz="2000" dirty="0"/>
              <a:t> and social </a:t>
            </a:r>
            <a:r>
              <a:rPr lang="es-CO" sz="2000" dirty="0" err="1"/>
              <a:t>spheres</a:t>
            </a:r>
            <a:r>
              <a:rPr lang="es-CO" sz="2000" dirty="0"/>
              <a:t> (B20 Summit, </a:t>
            </a:r>
            <a:r>
              <a:rPr lang="es-CO" sz="2000" dirty="0" err="1"/>
              <a:t>november</a:t>
            </a:r>
            <a:r>
              <a:rPr lang="es-CO" sz="2000" dirty="0"/>
              <a:t> 2022), and </a:t>
            </a:r>
            <a:r>
              <a:rPr lang="es-CO" sz="2000" dirty="0" err="1"/>
              <a:t>including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development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topics</a:t>
            </a:r>
            <a:r>
              <a:rPr lang="es-CO" sz="2000" dirty="0"/>
              <a:t> </a:t>
            </a:r>
            <a:r>
              <a:rPr lang="es-CO" sz="2000" dirty="0" err="1"/>
              <a:t>discussed</a:t>
            </a:r>
            <a:r>
              <a:rPr lang="es-CO" sz="2000" dirty="0"/>
              <a:t>  and  </a:t>
            </a:r>
            <a:r>
              <a:rPr lang="en-US" sz="2000" dirty="0"/>
              <a:t>in meetings with MDBs</a:t>
            </a:r>
            <a:endParaRPr lang="es-CO" sz="2000" dirty="0"/>
          </a:p>
          <a:p>
            <a:endParaRPr lang="es-CO" sz="2000" dirty="0"/>
          </a:p>
          <a:p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main</a:t>
            </a:r>
            <a:r>
              <a:rPr lang="es-CO" sz="2000" dirty="0"/>
              <a:t> </a:t>
            </a:r>
            <a:r>
              <a:rPr lang="es-CO" sz="2000" dirty="0" err="1"/>
              <a:t>stream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discusion</a:t>
            </a:r>
            <a:r>
              <a:rPr lang="es-CO" sz="2000" dirty="0"/>
              <a:t> </a:t>
            </a:r>
            <a:r>
              <a:rPr lang="es-CO" sz="2000" dirty="0" err="1"/>
              <a:t>will</a:t>
            </a:r>
            <a:r>
              <a:rPr lang="es-CO" sz="2000" dirty="0"/>
              <a:t> be </a:t>
            </a:r>
            <a:r>
              <a:rPr lang="es-CO" sz="2000" dirty="0" err="1"/>
              <a:t>about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housing</a:t>
            </a:r>
            <a:r>
              <a:rPr lang="es-CO" sz="2000" dirty="0"/>
              <a:t> </a:t>
            </a:r>
            <a:r>
              <a:rPr lang="es-CO" sz="2000" dirty="0" err="1"/>
              <a:t>affordability</a:t>
            </a:r>
            <a:r>
              <a:rPr lang="es-CO" sz="2000" dirty="0"/>
              <a:t> and </a:t>
            </a:r>
            <a:r>
              <a:rPr lang="es-CO" sz="2000" dirty="0" err="1"/>
              <a:t>energy</a:t>
            </a:r>
            <a:r>
              <a:rPr lang="es-CO" sz="2000" dirty="0"/>
              <a:t> </a:t>
            </a:r>
            <a:r>
              <a:rPr lang="es-CO" sz="2000" dirty="0" err="1"/>
              <a:t>efficiency</a:t>
            </a:r>
            <a:r>
              <a:rPr lang="es-CO" sz="2000" dirty="0"/>
              <a:t>/</a:t>
            </a:r>
            <a:r>
              <a:rPr lang="es-CO" sz="2000" dirty="0" err="1"/>
              <a:t>climate</a:t>
            </a:r>
            <a:r>
              <a:rPr lang="es-CO" sz="2000" dirty="0"/>
              <a:t> </a:t>
            </a:r>
            <a:r>
              <a:rPr lang="es-CO" sz="2000" dirty="0" err="1"/>
              <a:t>change</a:t>
            </a:r>
            <a:r>
              <a:rPr lang="es-CO" sz="2000" dirty="0"/>
              <a:t>, </a:t>
            </a:r>
            <a:r>
              <a:rPr lang="es-CO" sz="2000" dirty="0" err="1"/>
              <a:t>gathering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topics</a:t>
            </a:r>
            <a:r>
              <a:rPr lang="es-CO" sz="2000" dirty="0"/>
              <a:t> and inputs </a:t>
            </a:r>
            <a:r>
              <a:rPr lang="es-CO" sz="2000" dirty="0" err="1"/>
              <a:t>previously</a:t>
            </a:r>
            <a:r>
              <a:rPr lang="es-CO" sz="2000" dirty="0"/>
              <a:t> </a:t>
            </a:r>
            <a:r>
              <a:rPr lang="es-CO" sz="2000" dirty="0" err="1"/>
              <a:t>defined</a:t>
            </a:r>
            <a:r>
              <a:rPr lang="es-CO" sz="2000" dirty="0"/>
              <a:t> in </a:t>
            </a:r>
            <a:r>
              <a:rPr lang="es-CO" sz="2000" dirty="0" err="1"/>
              <a:t>the</a:t>
            </a:r>
            <a:r>
              <a:rPr lang="es-CO" sz="2000" dirty="0"/>
              <a:t> Group. </a:t>
            </a:r>
            <a:r>
              <a:rPr lang="es-CO" sz="2000" dirty="0" err="1"/>
              <a:t>Sharing</a:t>
            </a:r>
            <a:r>
              <a:rPr lang="es-CO" sz="2000" dirty="0"/>
              <a:t> </a:t>
            </a:r>
            <a:r>
              <a:rPr lang="es-CO" sz="2000" dirty="0" err="1"/>
              <a:t>information</a:t>
            </a:r>
            <a:r>
              <a:rPr lang="es-CO" sz="2000" dirty="0"/>
              <a:t> and </a:t>
            </a:r>
            <a:r>
              <a:rPr lang="es-CO" sz="2000" dirty="0" err="1"/>
              <a:t>researches</a:t>
            </a:r>
            <a:r>
              <a:rPr lang="es-CO" sz="2000" dirty="0"/>
              <a:t> </a:t>
            </a:r>
            <a:r>
              <a:rPr lang="es-CO" sz="2000" dirty="0" err="1"/>
              <a:t>about</a:t>
            </a:r>
            <a:r>
              <a:rPr lang="es-CO" sz="2000" dirty="0"/>
              <a:t> </a:t>
            </a:r>
            <a:r>
              <a:rPr lang="es-CO" sz="2000" dirty="0" err="1"/>
              <a:t>them</a:t>
            </a:r>
            <a:r>
              <a:rPr lang="es-CO" sz="2000" dirty="0"/>
              <a:t> </a:t>
            </a:r>
            <a:r>
              <a:rPr lang="es-CO" sz="2000" dirty="0" err="1"/>
              <a:t>is</a:t>
            </a:r>
            <a:r>
              <a:rPr lang="es-CO" sz="2000" dirty="0"/>
              <a:t> </a:t>
            </a:r>
            <a:r>
              <a:rPr lang="es-CO" sz="2000" dirty="0" err="1"/>
              <a:t>also</a:t>
            </a:r>
            <a:r>
              <a:rPr lang="es-CO" sz="2000" dirty="0"/>
              <a:t> </a:t>
            </a:r>
            <a:r>
              <a:rPr lang="es-CO" sz="2000" dirty="0" err="1"/>
              <a:t>part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strategy</a:t>
            </a:r>
            <a:r>
              <a:rPr lang="es-CO" sz="2000" dirty="0"/>
              <a:t> </a:t>
            </a:r>
          </a:p>
          <a:p>
            <a:pPr marL="0" indent="0">
              <a:buNone/>
            </a:pPr>
            <a:endParaRPr lang="es-CO" sz="2000" dirty="0"/>
          </a:p>
          <a:p>
            <a:endParaRPr lang="es-CO" sz="2000" dirty="0"/>
          </a:p>
        </p:txBody>
      </p:sp>
      <p:pic>
        <p:nvPicPr>
          <p:cNvPr id="8" name="Picture 2" descr="CICA">
            <a:extLst>
              <a:ext uri="{FF2B5EF4-FFF2-40B4-BE49-F238E27FC236}">
                <a16:creationId xmlns:a16="http://schemas.microsoft.com/office/drawing/2014/main" id="{66A8E082-4643-D0F4-B338-AE607C87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878" y="158711"/>
            <a:ext cx="939363" cy="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7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BC26-50D8-40EF-9103-ECBBC40F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622" y="166660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s-CO" sz="4100" dirty="0"/>
              <a:t> </a:t>
            </a:r>
            <a:br>
              <a:rPr lang="es-CO" sz="4100" dirty="0"/>
            </a:br>
            <a:r>
              <a:rPr lang="en-US" sz="41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Confederation of International Contractors' Associations</a:t>
            </a:r>
            <a:br>
              <a:rPr lang="en-US" sz="4100" b="0" i="0" dirty="0">
                <a:effectLst/>
                <a:latin typeface="Open Sans" panose="020B0606030504020204" pitchFamily="34" charset="0"/>
              </a:rPr>
            </a:br>
            <a:br>
              <a:rPr lang="es-CO" sz="4100" dirty="0"/>
            </a:br>
            <a:r>
              <a:rPr lang="es-CO" sz="4100" dirty="0" err="1"/>
              <a:t>Housing</a:t>
            </a:r>
            <a:r>
              <a:rPr lang="es-CO" sz="4100" dirty="0"/>
              <a:t> </a:t>
            </a:r>
            <a:r>
              <a:rPr lang="es-CO" sz="4100" dirty="0" err="1"/>
              <a:t>Working</a:t>
            </a:r>
            <a:r>
              <a:rPr lang="es-CO" sz="4100" dirty="0"/>
              <a:t>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F7432-10E9-4D4F-826C-0F0029D8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0622" y="5288514"/>
            <a:ext cx="6707366" cy="1569486"/>
          </a:xfrm>
        </p:spPr>
        <p:txBody>
          <a:bodyPr>
            <a:normAutofit/>
          </a:bodyPr>
          <a:lstStyle/>
          <a:p>
            <a:pPr algn="l"/>
            <a:endParaRPr lang="es-CO" sz="2000" dirty="0"/>
          </a:p>
          <a:p>
            <a:pPr algn="l"/>
            <a:r>
              <a:rPr lang="es-CO" sz="2000" dirty="0"/>
              <a:t>Edwin Chirivi </a:t>
            </a:r>
          </a:p>
          <a:p>
            <a:pPr algn="l"/>
            <a:r>
              <a:rPr lang="es-CO" sz="2000" dirty="0" err="1"/>
              <a:t>Colombian</a:t>
            </a:r>
            <a:r>
              <a:rPr lang="es-CO" sz="2000" dirty="0"/>
              <a:t> </a:t>
            </a:r>
            <a:r>
              <a:rPr lang="es-CO" sz="2000" dirty="0" err="1"/>
              <a:t>Chamber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Construction</a:t>
            </a:r>
            <a:r>
              <a:rPr lang="es-CO" sz="2000" dirty="0"/>
              <a:t>  - CAMACOL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C53A55D-EFD8-183D-1103-338026C6B119}"/>
              </a:ext>
            </a:extLst>
          </p:cNvPr>
          <p:cNvSpPr txBox="1">
            <a:spLocks/>
          </p:cNvSpPr>
          <p:nvPr/>
        </p:nvSpPr>
        <p:spPr>
          <a:xfrm>
            <a:off x="4990622" y="4059328"/>
            <a:ext cx="6707366" cy="156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/>
          </a:p>
          <a:p>
            <a:pPr algn="l"/>
            <a:r>
              <a:rPr lang="es-CO" dirty="0"/>
              <a:t>CICA  General </a:t>
            </a:r>
            <a:r>
              <a:rPr lang="es-CO" dirty="0" err="1"/>
              <a:t>Assembly</a:t>
            </a:r>
            <a:r>
              <a:rPr lang="es-CO" dirty="0"/>
              <a:t> </a:t>
            </a:r>
            <a:r>
              <a:rPr lang="en-US" b="0" i="0" u="none" strike="noStrike" baseline="0" dirty="0">
                <a:latin typeface="NHaasGroteskDSPro-65Md"/>
              </a:rPr>
              <a:t>17-19 May 2022 </a:t>
            </a:r>
          </a:p>
          <a:p>
            <a:pPr algn="l"/>
            <a:r>
              <a:rPr lang="en-US" dirty="0">
                <a:latin typeface="NHaasGroteskDSPro-65Md"/>
              </a:rPr>
              <a:t>Tel Aviv – Israel </a:t>
            </a:r>
            <a:r>
              <a:rPr lang="en-US" b="0" i="0" u="none" strike="noStrike" baseline="0" dirty="0">
                <a:latin typeface="NHaasGroteskDSPro-65Md"/>
              </a:rPr>
              <a:t> </a:t>
            </a:r>
            <a:endParaRPr lang="es-CO" dirty="0"/>
          </a:p>
        </p:txBody>
      </p:sp>
      <p:pic>
        <p:nvPicPr>
          <p:cNvPr id="8" name="Picture 2" descr="CICA">
            <a:extLst>
              <a:ext uri="{FF2B5EF4-FFF2-40B4-BE49-F238E27FC236}">
                <a16:creationId xmlns:a16="http://schemas.microsoft.com/office/drawing/2014/main" id="{0359AF31-E6A8-522C-F781-D124C602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304516"/>
            <a:ext cx="3000917" cy="1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7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221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NHaasGroteskDSPro-65Md</vt:lpstr>
      <vt:lpstr>Open Sans</vt:lpstr>
      <vt:lpstr>Office Theme</vt:lpstr>
      <vt:lpstr>  Confederation of International Contractors' Associations  Housing Working Group</vt:lpstr>
      <vt:lpstr>Areas of work  </vt:lpstr>
      <vt:lpstr>Main topics defined for the upcoming agenda</vt:lpstr>
      <vt:lpstr>Housing Working Group</vt:lpstr>
      <vt:lpstr>  Confederation of International Contractors' Associations  Housing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  Confederation of International Contractors' Associations  Housing Working Group</dc:title>
  <dc:creator>adriana ivonne cardenas</dc:creator>
  <cp:lastModifiedBy>Edwin Jaime Chirivi Bonilla</cp:lastModifiedBy>
  <cp:revision>20</cp:revision>
  <dcterms:created xsi:type="dcterms:W3CDTF">2022-05-10T20:06:06Z</dcterms:created>
  <dcterms:modified xsi:type="dcterms:W3CDTF">2022-05-18T12:38:28Z</dcterms:modified>
</cp:coreProperties>
</file>